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  <p:embeddedFontLst>
    <p:embeddedFont>
      <p:font typeface="TQKQFQ+Calibri-Bold"/>
      <p:regular r:id="rId27"/>
    </p:embeddedFont>
    <p:embeddedFont>
      <p:font typeface="JSLJJH+ArialMT"/>
      <p:regular r:id="rId2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font" Target="fonts/font1.fntdata" /><Relationship Id="rId28" Type="http://schemas.openxmlformats.org/officeDocument/2006/relationships/font" Target="fonts/font2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69195" y="2125007"/>
            <a:ext cx="6429228" cy="546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>
                <a:solidFill>
                  <a:srgbClr val="ffffff"/>
                </a:solidFill>
                <a:latin typeface="Calibri"/>
                <a:cs typeface="Calibri"/>
              </a:rPr>
              <a:t>Emergency</a:t>
            </a:r>
            <a:r>
              <a:rPr dirty="0" sz="4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ffffff"/>
                </a:solidFill>
                <a:latin typeface="Calibri"/>
                <a:cs typeface="Calibri"/>
              </a:rPr>
              <a:t>Broadband</a:t>
            </a:r>
            <a:r>
              <a:rPr dirty="0" sz="40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ffffff"/>
                </a:solidFill>
                <a:latin typeface="Calibri"/>
                <a:cs typeface="Calibri"/>
              </a:rPr>
              <a:t>Benefit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50869" y="3215294"/>
            <a:ext cx="5461121" cy="21412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68052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Benefit?</a:t>
            </a:r>
          </a:p>
          <a:p>
            <a:pPr marL="1190525" marR="0">
              <a:lnSpc>
                <a:spcPts val="3600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Eligible?</a:t>
            </a:r>
          </a:p>
          <a:p>
            <a:pPr marL="0" marR="0">
              <a:lnSpc>
                <a:spcPts val="3600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Households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Apply?</a:t>
            </a:r>
          </a:p>
          <a:p>
            <a:pPr marL="894705" marR="0">
              <a:lnSpc>
                <a:spcPts val="3600"/>
              </a:lnSpc>
              <a:spcBef>
                <a:spcPts val="770"/>
              </a:spcBef>
              <a:spcAft>
                <a:spcPts val="0"/>
              </a:spcAft>
            </a:pP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FCC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Partner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ffffff"/>
                </a:solidFill>
                <a:latin typeface="Calibri"/>
                <a:cs typeface="Calibri"/>
              </a:rPr>
              <a:t>Toolkit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06112" y="5619375"/>
            <a:ext cx="4079899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MarylandꢀCentersꢀForꢀIndependentꢀLiving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80013" y="5893695"/>
            <a:ext cx="2330574" cy="815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812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SouthernꢀMaryland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Monday,ꢀMayꢀ24,ꢀ2021</a:t>
            </a:r>
          </a:p>
          <a:p>
            <a:pPr marL="423775" marR="0">
              <a:lnSpc>
                <a:spcPts val="1800"/>
              </a:lnSpc>
              <a:spcBef>
                <a:spcPts val="309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2:00ꢀPMꢀ(EST)ꢀ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3049" y="2120591"/>
            <a:ext cx="5352082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ThereꢀareꢀthreeꢀwaysꢀtoꢀapplyꢀforꢀtheꢀEmergencyꢀ</a:t>
            </a:r>
          </a:p>
          <a:p>
            <a:pPr marL="1566688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BroadbandꢀBenefit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5068" y="2999786"/>
            <a:ext cx="6057988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 i="1">
                <a:solidFill>
                  <a:srgbClr val="ffffff"/>
                </a:solidFill>
                <a:latin typeface="Calibri"/>
                <a:cs typeface="Calibri"/>
              </a:rPr>
              <a:t>Option</a:t>
            </a:r>
            <a:r>
              <a:rPr dirty="0" sz="1800" b="1" u="sng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2" b="1" u="sng" i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:ꢀꢀContactꢀaꢀparticipatingꢀbroadbandꢀproviderꢀdirectlyꢀ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toꢀlearnꢀaboutꢀtheirꢀapplicationꢀprocess.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5068" y="3822746"/>
            <a:ext cx="5877780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 i="1">
                <a:solidFill>
                  <a:srgbClr val="ffffff"/>
                </a:solidFill>
                <a:latin typeface="Calibri"/>
                <a:cs typeface="Calibri"/>
              </a:rPr>
              <a:t>Option</a:t>
            </a:r>
            <a:r>
              <a:rPr dirty="0" sz="1800" b="1" u="sng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2" b="1" u="sng" i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:ꢀꢀGoꢀtoꢀGetEmergencyBroadband.orgꢀ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toꢀapplyꢀonlineꢀandꢀtoꢀfindꢀparticipatingꢀprovidersꢀnearꢀyou.ꢀ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5068" y="4645706"/>
            <a:ext cx="5518949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 u="sng" i="1">
                <a:solidFill>
                  <a:srgbClr val="ffffff"/>
                </a:solidFill>
                <a:latin typeface="Calibri"/>
                <a:cs typeface="Calibri"/>
              </a:rPr>
              <a:t>Option</a:t>
            </a:r>
            <a:r>
              <a:rPr dirty="0" sz="1800" b="1" u="sng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2" b="1" u="sng" i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:ꢀSendꢀaꢀmail-inꢀapplication,ꢀalongꢀwithꢀproofꢀofꢀ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5068" y="4920026"/>
            <a:ext cx="139150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eligibilityꢀto:ꢀ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03868" y="4920026"/>
            <a:ext cx="2348321" cy="815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EmergencyꢀBroadbandꢀ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SupportꢀCenter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P.O.ꢀBoxꢀ7081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03868" y="5742987"/>
            <a:ext cx="1848259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London,ꢀKYꢀ40742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779410" y="2257583"/>
            <a:ext cx="4982482" cy="9468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2050" spc="146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Contactꢀaꢀserviceꢀprovider.ꢀꢀFindꢀaꢀlistꢀofꢀ</a:t>
            </a:r>
          </a:p>
          <a:p>
            <a:pPr marL="34290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participatingꢀserviceꢀprovidersꢀbyꢀstateꢀat:ꢀ</a:t>
            </a:r>
          </a:p>
          <a:p>
            <a:pPr marL="34290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www.fcc.gov/broadbandbenefit.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79410" y="3476783"/>
            <a:ext cx="5233708" cy="9468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2050" spc="10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Theꢀserviceꢀproviderꢀassistsꢀtheꢀconsumerꢀ(in-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person)ꢀwithꢀapplyingꢀthroughꢀtheꢀNationalꢀ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VerifierꢀServiceꢀproviderꢀportal;ꢀor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79410" y="4695983"/>
            <a:ext cx="5403106" cy="9468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2050" spc="10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Theꢀserviceꢀproviderꢀhelpsꢀtheꢀconsumerꢀapplyꢀ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usingꢀtheirꢀFCCꢀapprovedꢀalternateꢀverificationꢀ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process.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708268" y="2504015"/>
            <a:ext cx="1998053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Visit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GetEmergencyBroadband.org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40545" y="2725730"/>
            <a:ext cx="441728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Visit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08268" y="3929014"/>
            <a:ext cx="3395145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050">
                <a:solidFill>
                  <a:srgbClr val="000000"/>
                </a:solidFill>
                <a:latin typeface="Calibri"/>
                <a:cs typeface="Calibri"/>
              </a:rPr>
              <a:t>•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Click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"How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Apply"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complete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electronic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000000"/>
                </a:solidFill>
                <a:latin typeface="Calibri"/>
                <a:cs typeface="Calibri"/>
              </a:rPr>
              <a:t>application.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47676" y="4150729"/>
            <a:ext cx="626820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Submit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26431" y="5575869"/>
            <a:ext cx="673738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13320" y="2296771"/>
            <a:ext cx="9428577" cy="366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2250" spc="13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DownloadꢀandꢀprintꢀaꢀpaperꢀapplicationꢀfromꢀGetEmergencyBroadband.org.ꢀꢀ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27720" y="2714710"/>
            <a:ext cx="8999611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(Participatingꢀprovidersꢀmayꢀalsoꢀsupplyꢀconsumersꢀwithꢀpaperꢀapplications)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13320" y="3403194"/>
            <a:ext cx="5512743" cy="11042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2250" spc="13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Mailꢀtheꢀcompletedꢀapplicationꢀto:</a:t>
            </a:r>
          </a:p>
          <a:p>
            <a:pPr marL="914400" marR="0">
              <a:lnSpc>
                <a:spcPts val="2200"/>
              </a:lnSpc>
              <a:spcBef>
                <a:spcPts val="704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EmergencyꢀBroadbandꢀSupportꢀCenter</a:t>
            </a:r>
          </a:p>
          <a:p>
            <a:pPr marL="914400" marR="0">
              <a:lnSpc>
                <a:spcPts val="2200"/>
              </a:lnSpc>
              <a:spcBef>
                <a:spcPts val="703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P.O.ꢀBoxꢀ7081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27720" y="4558750"/>
            <a:ext cx="2288282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London,ꢀKYꢀꢀ40742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13320" y="5247234"/>
            <a:ext cx="9280216" cy="366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2250" spc="13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Toꢀhelpꢀwithꢀapplicationꢀprocessingꢀincludeꢀsupportingꢀdocumentsꢀtoꢀproveꢀ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56220" y="5665174"/>
            <a:ext cx="4821163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eligibilityꢀandꢀtheꢀhouseholdꢀworksheet.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31510" y="2708595"/>
            <a:ext cx="10128521" cy="6420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2050" spc="146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WhenꢀapplyingꢀforꢀtheꢀEmergencyꢀBroadbandꢀBenefitꢀusingꢀUSAC’sꢀonlineꢀapplication,ꢀtheyꢀ</a:t>
            </a:r>
          </a:p>
          <a:p>
            <a:pPr marL="34290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willꢀattemptꢀtoꢀconfirmꢀyourꢀinformationꢀautomatically.ꢀ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1510" y="3622995"/>
            <a:ext cx="9838450" cy="6420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2050" spc="146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Onlineꢀandꢀmail-inꢀapplicantsꢀmayꢀbeꢀaskedꢀtoꢀprovideꢀinformationꢀorꢀdocumentationꢀtoꢀ</a:t>
            </a:r>
          </a:p>
          <a:p>
            <a:pPr marL="34290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verifyꢀidentity,ꢀaddress,ꢀorꢀeligibility.ꢀ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1510" y="4537395"/>
            <a:ext cx="10096008" cy="9468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2050" spc="146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Toꢀconfirmꢀyourꢀeligibility,ꢀadditionalꢀdocumentationꢀcanꢀbeꢀmailedꢀorꢀsubmittedꢀ</a:t>
            </a:r>
          </a:p>
          <a:p>
            <a:pPr marL="34290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electronically.ꢀExamplesꢀofꢀacceptableꢀdocumentsꢀthatꢀcanꢀbeꢀusedꢀtoꢀvalidateꢀinformationꢀ</a:t>
            </a:r>
          </a:p>
          <a:p>
            <a:pPr marL="34290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canꢀbeꢀfoundꢀat:ꢀgetemergencybroadband.org/how-to-apply/show-you-qualify/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38919" y="2873461"/>
            <a:ext cx="8058745" cy="1440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Theꢀoutreachꢀtoolkitꢀisꢀaꢀcollectionꢀofꢀsocialꢀmedia,ꢀprintables,ꢀ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andꢀotherꢀtoolsꢀtoꢀassistꢀcommunities,ꢀpartners,ꢀgrassrootsꢀ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organizers,ꢀandꢀnavigatorsꢀinꢀraisingꢀawarenessꢀaroundꢀtheꢀ</a:t>
            </a:r>
          </a:p>
          <a:p>
            <a:pPr marL="0" marR="0">
              <a:lnSpc>
                <a:spcPts val="2400"/>
              </a:lnSpc>
              <a:spcBef>
                <a:spcPts val="43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EmergencyꢀBroadbandꢀBenefit.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38919" y="4702261"/>
            <a:ext cx="8383339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Theseꢀtoolsꢀareꢀforꢀpublicꢀaccess,ꢀdownloadable,ꢀandꢀfreeꢀtoꢀuse.ꢀ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Theyꢀcanꢀalsoꢀbeꢀco-brandedꢀand/orꢀadjustedꢀtoꢀyourꢀvoice.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36487" y="2591475"/>
            <a:ext cx="1285378" cy="520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16139" y="2591475"/>
            <a:ext cx="6730934" cy="520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>
                <a:solidFill>
                  <a:srgbClr val="ffffff"/>
                </a:solidFill>
                <a:latin typeface="Calibri"/>
                <a:cs typeface="Calibri"/>
              </a:rPr>
              <a:t>Printables</a:t>
            </a:r>
            <a:r>
              <a:rPr dirty="0" sz="3800" spc="1015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800">
                <a:solidFill>
                  <a:srgbClr val="ffffff"/>
                </a:solidFill>
                <a:latin typeface="Calibri"/>
                <a:cs typeface="Calibri"/>
              </a:rPr>
              <a:t>Videos</a:t>
            </a:r>
            <a:r>
              <a:rPr dirty="0" sz="3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8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3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800">
                <a:solidFill>
                  <a:srgbClr val="ffffff"/>
                </a:solidFill>
                <a:latin typeface="Calibri"/>
                <a:cs typeface="Calibri"/>
              </a:rPr>
              <a:t>PSAs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5637" y="3801923"/>
            <a:ext cx="864691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Logos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45386" y="3801923"/>
            <a:ext cx="1442606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Fact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Sheet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29597" y="3801923"/>
            <a:ext cx="1380239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ASL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Video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5637" y="4259123"/>
            <a:ext cx="3153800" cy="1257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Social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Media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Images</a:t>
            </a:r>
          </a:p>
          <a:p>
            <a:pPr marL="0" marR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Draft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Social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Media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Posts</a:t>
            </a:r>
          </a:p>
          <a:p>
            <a:pPr marL="0" marR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Newsletter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Insert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45386" y="4259123"/>
            <a:ext cx="758279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Flyer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529597" y="4259123"/>
            <a:ext cx="2608278" cy="1257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Overview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Video</a:t>
            </a:r>
          </a:p>
          <a:p>
            <a:pPr marL="0" marR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How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Apply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Video</a:t>
            </a:r>
          </a:p>
          <a:p>
            <a:pPr marL="0" marR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Audio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PSAs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545386" y="4716323"/>
            <a:ext cx="2473076" cy="1257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9”x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5”</a:t>
            </a:r>
            <a:r>
              <a:rPr dirty="0" sz="2400" spc="54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Info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Card</a:t>
            </a:r>
          </a:p>
          <a:p>
            <a:pPr marL="0" marR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1/4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Page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Handout</a:t>
            </a:r>
          </a:p>
          <a:p>
            <a:pPr marL="0" marR="0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Poster/Infographic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5637" y="5630723"/>
            <a:ext cx="2532448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Draft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Press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Release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529597" y="5630723"/>
            <a:ext cx="2929917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PowerPoint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Slide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Deck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2466" y="2279148"/>
            <a:ext cx="875109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Logos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2466" y="3020117"/>
            <a:ext cx="3209032" cy="1857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TQKQFQ+Calibri-Bold"/>
                <a:cs typeface="TQKQFQ+Calibri-Bold"/>
              </a:rPr>
              <a:t>SocialꢀMediaꢀImages</a:t>
            </a:r>
          </a:p>
          <a:p>
            <a:pPr marL="0" marR="0">
              <a:lnSpc>
                <a:spcPts val="2400"/>
              </a:lnSpc>
              <a:spcBef>
                <a:spcPts val="3365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DraftꢀsocialꢀMediaꢀPosts</a:t>
            </a:r>
          </a:p>
          <a:p>
            <a:pPr marL="0" marR="0">
              <a:lnSpc>
                <a:spcPts val="2400"/>
              </a:lnSpc>
              <a:spcBef>
                <a:spcPts val="3309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NewsletterꢀInserts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2466" y="5266189"/>
            <a:ext cx="2589311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DraftꢀPressꢀRelease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384747" y="2184475"/>
            <a:ext cx="1465064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FactꢀSheet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84747" y="2925443"/>
            <a:ext cx="1018654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TQKQFQ+Calibri-Bold"/>
                <a:cs typeface="TQKQFQ+Calibri-Bold"/>
              </a:rPr>
              <a:t>Flyers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84747" y="3708475"/>
            <a:ext cx="967531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Poster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84747" y="4439995"/>
            <a:ext cx="2443757" cy="1805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9"ꢀxꢀ5"ꢀInfoꢀCard</a:t>
            </a:r>
          </a:p>
          <a:p>
            <a:pPr marL="0" marR="0">
              <a:lnSpc>
                <a:spcPts val="2400"/>
              </a:lnSpc>
              <a:spcBef>
                <a:spcPts val="3359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1/4ꢀPageꢀHandout</a:t>
            </a:r>
          </a:p>
          <a:p>
            <a:pPr marL="0" marR="0">
              <a:lnSpc>
                <a:spcPts val="2400"/>
              </a:lnSpc>
              <a:spcBef>
                <a:spcPts val="3309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Infographic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59761" y="2427253"/>
            <a:ext cx="1584878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ASL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Video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59761" y="3210284"/>
            <a:ext cx="2608278" cy="1805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Overview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Video</a:t>
            </a:r>
          </a:p>
          <a:p>
            <a:pPr marL="0" marR="0">
              <a:lnSpc>
                <a:spcPts val="2400"/>
              </a:lnSpc>
              <a:spcBef>
                <a:spcPts val="336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Apply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Video</a:t>
            </a:r>
          </a:p>
          <a:p>
            <a:pPr marL="0" marR="0">
              <a:lnSpc>
                <a:spcPts val="2400"/>
              </a:lnSpc>
              <a:spcBef>
                <a:spcPts val="330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Radio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PSAs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59761" y="5404844"/>
            <a:ext cx="2932660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Powerpoint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Slide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Deck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128389" y="2293786"/>
            <a:ext cx="6537250" cy="151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TheꢀEmergencyꢀBroadbandꢀBenefitꢀProgramꢀisꢀaꢀFederalꢀ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CommunicationsꢀCommissionꢀ(FCC)ꢀProgramꢀthatꢀprovidesꢀaꢀ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temporaryꢀdiscountꢀonꢀmonthlyꢀbroadbandꢀbillsꢀforꢀ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qualifyingꢀlow-incomeꢀhouseholds.ꢀEligibleꢀhouseholdsꢀcanꢀ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receive: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28389" y="4077398"/>
            <a:ext cx="6400818" cy="21660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2050" spc="146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Upꢀtoꢀ$50/monthꢀdiscountꢀforꢀbroadbandꢀserviceꢀandꢀ</a:t>
            </a:r>
          </a:p>
          <a:p>
            <a:pPr marL="34290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associatedꢀequipmentꢀrentals;</a:t>
            </a:r>
          </a:p>
          <a:p>
            <a:pPr marL="0" marR="0">
              <a:lnSpc>
                <a:spcPts val="2290"/>
              </a:lnSpc>
              <a:spcBef>
                <a:spcPts val="44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2050" spc="146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Upꢀtoꢀ$75/monthꢀdiscountꢀforꢀhouseholdsꢀonꢀTribalꢀ</a:t>
            </a:r>
          </a:p>
          <a:p>
            <a:pPr marL="34290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lands,ꢀand;</a:t>
            </a:r>
          </a:p>
          <a:p>
            <a:pPr marL="0" marR="0">
              <a:lnSpc>
                <a:spcPts val="2290"/>
              </a:lnSpc>
              <a:spcBef>
                <a:spcPts val="94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2050" spc="146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Aꢀone-timeꢀdiscountꢀofꢀupꢀtoꢀ$100ꢀforꢀaꢀlaptop,ꢀdesktopꢀ</a:t>
            </a:r>
          </a:p>
          <a:p>
            <a:pPr marL="34290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computer,ꢀorꢀtabletꢀpurchasedꢀthroughꢀaꢀparticipatingꢀ</a:t>
            </a:r>
          </a:p>
          <a:p>
            <a:pPr marL="34290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provider.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8363" y="2363535"/>
            <a:ext cx="6966745" cy="6118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TQKQFQ+Calibri-Bold"/>
                <a:cs typeface="TQKQFQ+Calibri-Bold"/>
              </a:rPr>
              <a:t>TranslatedꢀLanguages</a:t>
            </a:r>
            <a:r>
              <a:rPr dirty="0" sz="2800" spc="49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ffffff"/>
                </a:solidFill>
                <a:latin typeface="TQKQFQ+Calibri-Bold"/>
                <a:cs typeface="TQKQFQ+Calibri-Bold"/>
              </a:rPr>
              <a:t>TranslatedꢀMaterial</a:t>
            </a:r>
          </a:p>
          <a:p>
            <a:pPr marL="191002" marR="0">
              <a:lnSpc>
                <a:spcPts val="1400"/>
              </a:lnSpc>
              <a:spcBef>
                <a:spcPts val="299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TQKQFQ+Calibri-Bold"/>
                <a:cs typeface="TQKQFQ+Calibri-Bold"/>
              </a:rPr>
              <a:t>(Instructionsꢀtoꢀcompleteꢀapplication)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16776" y="2365803"/>
            <a:ext cx="2843708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TQKQFQ+Calibri-Bold"/>
                <a:cs typeface="TQKQFQ+Calibri-Bold"/>
              </a:rPr>
              <a:t>AlternateꢀFormats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76557" y="3040953"/>
            <a:ext cx="1870918" cy="815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7952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FactꢀSheet</a:t>
            </a:r>
          </a:p>
          <a:p>
            <a:pPr marL="33616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9"ꢀxꢀ5"ꢀInfoꢀCards</a:t>
            </a:r>
          </a:p>
          <a:p>
            <a:pPr marL="0" marR="0">
              <a:lnSpc>
                <a:spcPts val="1800"/>
              </a:lnSpc>
              <a:spcBef>
                <a:spcPts val="309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1/4ꢀPageꢀHandout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93165" y="3134661"/>
            <a:ext cx="239196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Toꢀrequestꢀmaterialsꢀinꢀ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90745" y="3195622"/>
            <a:ext cx="2126419" cy="815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74396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Arabic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Chineseꢀ(Traditional)</a:t>
            </a:r>
          </a:p>
          <a:p>
            <a:pPr marL="655705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French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93165" y="3408981"/>
            <a:ext cx="3012802" cy="1363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accessibleꢀformatsꢀforꢀpeopleꢀ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withꢀdisabilitiesꢀ(Braille,ꢀlargeꢀ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print,ꢀelectronicꢀfiles,ꢀaudioꢀ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format),ꢀsendꢀanꢀe-mailꢀto:ꢀ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FCC504@fcc.gov.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829242" y="4018582"/>
            <a:ext cx="83217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Korean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28727" y="4292902"/>
            <a:ext cx="1232557" cy="815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Portuguese</a:t>
            </a:r>
          </a:p>
          <a:p>
            <a:pPr marL="175164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Russian</a:t>
            </a:r>
          </a:p>
          <a:p>
            <a:pPr marL="169608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Spanish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03854" y="5115862"/>
            <a:ext cx="1280889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5878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Tagalog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Vietnamese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940989" y="2335446"/>
            <a:ext cx="4913758" cy="82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TQKQFQ+Calibri-Bold"/>
                <a:cs typeface="TQKQFQ+Calibri-Bold"/>
              </a:rPr>
              <a:t>TheꢀFCC’sꢀEBBꢀConsumerꢀHub:</a:t>
            </a:r>
          </a:p>
          <a:p>
            <a:pPr marL="0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TQKQFQ+Calibri-Bold"/>
                <a:cs typeface="TQKQFQ+Calibri-Bold"/>
              </a:rPr>
              <a:t>www.fcc.gov/broadbandbenefit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40989" y="3615606"/>
            <a:ext cx="4905945" cy="820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TQKQFQ+Calibri-Bold"/>
                <a:cs typeface="TQKQFQ+Calibri-Bold"/>
              </a:rPr>
              <a:t>Tollꢀfreeꢀnumberꢀforꢀquestions:ꢀꢀ</a:t>
            </a:r>
          </a:p>
          <a:p>
            <a:pPr marL="0" marR="0">
              <a:lnSpc>
                <a:spcPts val="2800"/>
              </a:lnSpc>
              <a:spcBef>
                <a:spcPts val="559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TQKQFQ+Calibri-Bold"/>
                <a:cs typeface="TQKQFQ+Calibri-Bold"/>
              </a:rPr>
              <a:t>833-511-0311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40989" y="4895766"/>
            <a:ext cx="4517528" cy="820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TQKQFQ+Calibri-Bold"/>
                <a:cs typeface="TQKQFQ+Calibri-Bold"/>
              </a:rPr>
              <a:t>Toꢀapply:ꢀ</a:t>
            </a:r>
          </a:p>
          <a:p>
            <a:pPr marL="0" marR="0">
              <a:lnSpc>
                <a:spcPts val="2800"/>
              </a:lnSpc>
              <a:spcBef>
                <a:spcPts val="56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TQKQFQ+Calibri-Bold"/>
                <a:cs typeface="TQKQFQ+Calibri-Bold"/>
              </a:rPr>
              <a:t>GetEmergencyBroadband.org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79888" y="2011914"/>
            <a:ext cx="5785395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TQKQFQ+Calibri-Bold"/>
                <a:cs typeface="TQKQFQ+Calibri-Bold"/>
              </a:rPr>
              <a:t>AꢀHouseholdꢀisꢀEligibleꢀIfꢀAnyꢀMember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5496" y="2802049"/>
            <a:ext cx="7379203" cy="271359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2250" spc="22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ReceivedꢀaꢀPellꢀGrantꢀinꢀtheꢀcurrentꢀawardꢀyear;</a:t>
            </a:r>
          </a:p>
          <a:p>
            <a:pPr marL="0" marR="0">
              <a:lnSpc>
                <a:spcPts val="2513"/>
              </a:lnSpc>
              <a:spcBef>
                <a:spcPts val="53"/>
              </a:spcBef>
              <a:spcAft>
                <a:spcPts val="0"/>
              </a:spcAft>
            </a:pPr>
            <a:r>
              <a:rPr dirty="0" sz="22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2250" spc="22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Isꢀapprovedꢀtoꢀreceiveꢀbenefitsꢀunderꢀtheꢀfreeꢀandꢀ</a:t>
            </a:r>
          </a:p>
          <a:p>
            <a:pPr marL="457200" marR="0">
              <a:lnSpc>
                <a:spcPts val="2200"/>
              </a:lnSpc>
              <a:spcBef>
                <a:spcPts val="44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reducedꢀschoolꢀlunchꢀprogramꢀorꢀschoolꢀbreakfastꢀ</a:t>
            </a:r>
          </a:p>
          <a:p>
            <a:pPr marL="457200" marR="0">
              <a:lnSpc>
                <a:spcPts val="2200"/>
              </a:lnSpc>
              <a:spcBef>
                <a:spcPts val="489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programꢀinꢀtheꢀ2019-2020ꢀorꢀ2020-2021ꢀschoolꢀyear;</a:t>
            </a:r>
          </a:p>
          <a:p>
            <a:pPr marL="0" marR="0">
              <a:lnSpc>
                <a:spcPts val="2513"/>
              </a:lnSpc>
              <a:spcBef>
                <a:spcPts val="3"/>
              </a:spcBef>
              <a:spcAft>
                <a:spcPts val="0"/>
              </a:spcAft>
            </a:pPr>
            <a:r>
              <a:rPr dirty="0" sz="22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2250" spc="22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Experiencedꢀaꢀsubstantialꢀlossꢀofꢀincome,ꢀdueꢀtoꢀaꢀjobꢀlossꢀ</a:t>
            </a:r>
          </a:p>
          <a:p>
            <a:pPr marL="457200" marR="0">
              <a:lnSpc>
                <a:spcPts val="2200"/>
              </a:lnSpc>
              <a:spcBef>
                <a:spcPts val="489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orꢀfurloughꢀsinceꢀ2/29/20ꢀandꢀtheꢀhouseholdꢀhadꢀaꢀtotalꢀ</a:t>
            </a:r>
          </a:p>
          <a:p>
            <a:pPr marL="457200" marR="0">
              <a:lnSpc>
                <a:spcPts val="2200"/>
              </a:lnSpc>
              <a:spcBef>
                <a:spcPts val="44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incomeꢀinꢀ2020ꢀbelowꢀ$99,000ꢀ(singleꢀfilers)ꢀorꢀ$198,000ꢀ</a:t>
            </a:r>
          </a:p>
          <a:p>
            <a:pPr marL="457200" marR="0">
              <a:lnSpc>
                <a:spcPts val="2200"/>
              </a:lnSpc>
              <a:spcBef>
                <a:spcPts val="439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(jointꢀfilers);ꢀor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5496" y="5484288"/>
            <a:ext cx="7212962" cy="7019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2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2250" spc="22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Meetsꢀtheꢀeligibilityꢀofꢀaꢀparticipatingꢀproviders’ꢀexistingꢀ</a:t>
            </a:r>
          </a:p>
          <a:p>
            <a:pPr marL="457200" marR="0">
              <a:lnSpc>
                <a:spcPts val="2200"/>
              </a:lnSpc>
              <a:spcBef>
                <a:spcPts val="49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COVID-19ꢀorꢀlow-incomeꢀprogram.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90301" y="1940662"/>
            <a:ext cx="730121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TQKQFQ+Calibri-Bold"/>
                <a:cs typeface="TQKQFQ+Calibri-Bold"/>
              </a:rPr>
              <a:t>HouseholdsꢀThatꢀQualifyꢀforꢀLifelineꢀAlsoꢀQualify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3888" y="2933022"/>
            <a:ext cx="1721234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WhatꢀisꢀLifeline?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81265" y="2933022"/>
            <a:ext cx="2934109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HowꢀDoꢀIꢀQualifyꢀforꢀLifeline?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5819" y="3481662"/>
            <a:ext cx="2757078" cy="2186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Lifelineꢀisꢀaꢀfederalꢀ</a:t>
            </a:r>
          </a:p>
          <a:p>
            <a:pPr marL="0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programꢀthatꢀlowersꢀtheꢀ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monthlyꢀcostꢀofꢀphoneꢀandꢀ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internet.ꢀEligibleꢀ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customersꢀwillꢀgetꢀupꢀtoꢀ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$9.25ꢀ(upꢀtoꢀ$34.25ꢀonꢀ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Tribalꢀlands)ꢀtowardꢀtheirꢀ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bill.ꢀ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28436" y="3481662"/>
            <a:ext cx="6981842" cy="1363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Householdꢀincomeꢀisꢀlessꢀthanꢀ135%ꢀofꢀtheꢀFederalꢀpovertyꢀguidelines</a:t>
            </a:r>
          </a:p>
          <a:p>
            <a:pPr marL="3337122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or</a:t>
            </a:r>
          </a:p>
          <a:p>
            <a:pPr marL="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Aꢀmemberꢀofꢀtheꢀhouseholdꢀparticipatesꢀinꢀoneꢀofꢀtheseꢀprograms:</a:t>
            </a:r>
          </a:p>
          <a:p>
            <a:pPr marL="0" marR="0">
              <a:lnSpc>
                <a:spcPts val="2066"/>
              </a:lnSpc>
              <a:spcBef>
                <a:spcPts val="35"/>
              </a:spcBef>
              <a:spcAft>
                <a:spcPts val="0"/>
              </a:spcAft>
            </a:pPr>
            <a:r>
              <a:rPr dirty="0" sz="18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1850" spc="113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SupplementalꢀNutritionꢀAssistanceꢀProgramꢀ(SNAP),ꢀformerlyꢀknownꢀ</a:t>
            </a:r>
          </a:p>
          <a:p>
            <a:pPr marL="28575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asꢀFoodꢀStamps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28436" y="4812018"/>
            <a:ext cx="1318402" cy="3079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1850" spc="113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Medicaid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28436" y="5086338"/>
            <a:ext cx="5715730" cy="1130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1850" spc="113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SupplementalꢀSecurityꢀIncomeꢀ(SSI)</a:t>
            </a:r>
          </a:p>
          <a:p>
            <a:pPr marL="0" marR="0">
              <a:lnSpc>
                <a:spcPts val="2066"/>
              </a:lnSpc>
              <a:spcBef>
                <a:spcPts val="35"/>
              </a:spcBef>
              <a:spcAft>
                <a:spcPts val="0"/>
              </a:spcAft>
            </a:pPr>
            <a:r>
              <a:rPr dirty="0" sz="18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1850" spc="113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FederalꢀPublicꢀHousingꢀAssistanceꢀ(FPHA)</a:t>
            </a:r>
          </a:p>
          <a:p>
            <a:pPr marL="0" marR="0">
              <a:lnSpc>
                <a:spcPts val="2066"/>
              </a:lnSpc>
              <a:spcBef>
                <a:spcPts val="35"/>
              </a:spcBef>
              <a:spcAft>
                <a:spcPts val="0"/>
              </a:spcAft>
            </a:pPr>
            <a:r>
              <a:rPr dirty="0" sz="18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1850" spc="113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VeteransꢀPensionꢀandꢀSurvivorsꢀBenefit</a:t>
            </a:r>
          </a:p>
          <a:p>
            <a:pPr marL="0" marR="0">
              <a:lnSpc>
                <a:spcPts val="2066"/>
              </a:lnSpc>
              <a:spcBef>
                <a:spcPts val="35"/>
              </a:spcBef>
              <a:spcAft>
                <a:spcPts val="0"/>
              </a:spcAft>
            </a:pPr>
            <a:r>
              <a:rPr dirty="0" sz="18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1850" spc="113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Tribalꢀprogramsꢀ(andꢀyouꢀliveꢀonꢀqualifyingꢀTribalꢀlands)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50249" y="2279480"/>
            <a:ext cx="8197304" cy="120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Aꢀhouseholdꢀisꢀaꢀgroupꢀofꢀpeopleꢀwhoꢀliveꢀtogetherꢀandꢀshareꢀmoneyꢀ(evenꢀ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ifꢀtheyꢀareꢀnotꢀrelatedꢀtoꢀeachꢀother.)ꢀꢀIfꢀyouꢀliveꢀtogetherꢀandꢀshareꢀmoney,ꢀ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youꢀareꢀoneꢀhousehold.ꢀꢀIfꢀyouꢀeitherꢀdon’tꢀliveꢀtogetherꢀorꢀyouꢀdon’tꢀshareꢀ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money,ꢀyouꢀareꢀtwoꢀorꢀmoreꢀhouseholds.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50249" y="3757511"/>
            <a:ext cx="7899213" cy="582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1850" spc="158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Aꢀhouseholdꢀcanꢀqualifyꢀbecauseꢀofꢀeligibleꢀdependentꢀchildrenꢀthatꢀmeetꢀtheꢀ</a:t>
            </a:r>
          </a:p>
          <a:p>
            <a:pPr marL="34290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eligibilityꢀcriteria.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50249" y="4580471"/>
            <a:ext cx="8254688" cy="582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1850" spc="158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Youꢀmayꢀhaveꢀtoꢀanswerꢀquestionsꢀaboutꢀyourꢀhouseholdꢀwhenꢀyouꢀapplyꢀforꢀtheꢀ</a:t>
            </a:r>
          </a:p>
          <a:p>
            <a:pPr marL="34290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EmergencyꢀBroadbandꢀBenefitꢀProgram.ꢀ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50249" y="5403432"/>
            <a:ext cx="7696217" cy="5822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1850" spc="158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Aꢀhouseholdꢀworksheetꢀwillꢀbeꢀavailableꢀtoꢀassistꢀinꢀdeterminingꢀhouseholdꢀ</a:t>
            </a:r>
          </a:p>
          <a:p>
            <a:pPr marL="34290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eligibility.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1204" y="2071666"/>
            <a:ext cx="7666732" cy="901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Eligibleꢀhouseholdsꢀwithinꢀmulti-unitꢀdwellingsꢀsuchꢀasꢀapartmentꢀ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buildings,ꢀnursingꢀhomes,ꢀandꢀgroupꢀhomesꢀcanꢀalsoꢀtakeꢀadvantageꢀofꢀ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theꢀbenefit.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1204" y="3244898"/>
            <a:ext cx="7704219" cy="8565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1850" spc="158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Householdsꢀwithinꢀmulti-unitꢀdwellings,ꢀwhereꢀtheꢀlandlordꢀorꢀtheꢀpropertyꢀ</a:t>
            </a:r>
          </a:p>
          <a:p>
            <a:pPr marL="34290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managerꢀisꢀtheꢀinternetꢀaccountꢀholder,ꢀmayꢀbeꢀableꢀtoꢀapplyꢀtheꢀbenefitꢀtoꢀ</a:t>
            </a:r>
          </a:p>
          <a:p>
            <a:pPr marL="34290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thatꢀbroadbandꢀserviceꢀifꢀtheyꢀotherwiseꢀqualify.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1204" y="4342178"/>
            <a:ext cx="7705818" cy="1130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6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1850" spc="158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Ifꢀtheꢀhouseholdꢀhasꢀaꢀbillꢀorꢀotherꢀliabilityꢀforꢀtheirꢀbroadbandꢀaccessꢀthatꢀ</a:t>
            </a:r>
          </a:p>
          <a:p>
            <a:pPr marL="34290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someoneꢀelse,ꢀsuchꢀasꢀtheꢀpropertyꢀowner,ꢀisꢀhelpingꢀtoꢀpay,ꢀtheꢀhouseholdꢀ</a:t>
            </a:r>
          </a:p>
          <a:p>
            <a:pPr marL="34290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couldꢀswitchꢀtemporarilyꢀtoꢀusingꢀEBBꢀsupportꢀtoꢀpayꢀforꢀbroadbandꢀserviceꢀ</a:t>
            </a:r>
          </a:p>
          <a:p>
            <a:pPr marL="342900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TQKQFQ+Calibri-Bold"/>
                <a:cs typeface="TQKQFQ+Calibri-Bold"/>
              </a:rPr>
              <a:t>insteadꢀofꢀrelyingꢀonꢀthatꢀthirdꢀparty’sꢀsupport.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504856" y="2391183"/>
            <a:ext cx="7178191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TheꢀEmergencyꢀBroadbandꢀBenefitꢀopenedꢀonꢀMayꢀ12,ꢀ2021.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04856" y="3275903"/>
            <a:ext cx="9030853" cy="16586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TheꢀEmergencyꢀꢀBroadbandꢀBenefitꢀisꢀaꢀtemporaryꢀprogramꢀdevelopedꢀinꢀ</a:t>
            </a:r>
          </a:p>
          <a:p>
            <a:pPr marL="0" marR="0">
              <a:lnSpc>
                <a:spcPts val="2200"/>
              </a:lnSpc>
              <a:spcBef>
                <a:spcPts val="439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responseꢀtoꢀtheꢀCOVID-19ꢀpandemic.ꢀTheꢀprogramꢀwillꢀendꢀonceꢀtheꢀ</a:t>
            </a:r>
          </a:p>
          <a:p>
            <a:pPr marL="0" marR="0">
              <a:lnSpc>
                <a:spcPts val="2200"/>
              </a:lnSpc>
              <a:spcBef>
                <a:spcPts val="489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programꢀfundsꢀareꢀexhausted,ꢀorꢀsixꢀmonthsꢀafterꢀtheꢀDepartmentꢀofꢀHealthꢀ</a:t>
            </a:r>
          </a:p>
          <a:p>
            <a:pPr marL="0" marR="0">
              <a:lnSpc>
                <a:spcPts val="2200"/>
              </a:lnSpc>
              <a:spcBef>
                <a:spcPts val="439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andꢀHumanꢀServicesꢀdeclaresꢀandꢀendꢀtoꢀtheꢀpandemic,ꢀwhicheverꢀcomesꢀ</a:t>
            </a:r>
          </a:p>
          <a:p>
            <a:pPr marL="0" marR="0">
              <a:lnSpc>
                <a:spcPts val="2200"/>
              </a:lnSpc>
              <a:spcBef>
                <a:spcPts val="489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first.ꢀ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04856" y="5031382"/>
            <a:ext cx="8593745" cy="1323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TheꢀꢀprogramꢀisꢀadministeredꢀbyꢀtheꢀUniversalꢀServiceꢀAdministrativeꢀ</a:t>
            </a:r>
          </a:p>
          <a:p>
            <a:pPr marL="0" marR="0">
              <a:lnSpc>
                <a:spcPts val="2200"/>
              </a:lnSpc>
              <a:spcBef>
                <a:spcPts val="440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Companyꢀ(USAC).ꢀTheyꢀalsoꢀadministerꢀtheꢀLifelineꢀprogram.ꢀUSACꢀhostsꢀ</a:t>
            </a:r>
          </a:p>
          <a:p>
            <a:pPr marL="0" marR="0">
              <a:lnSpc>
                <a:spcPts val="2200"/>
              </a:lnSpc>
              <a:spcBef>
                <a:spcPts val="489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theꢀapplicationꢀportalꢀandꢀtheꢀGetEmergencyBroadband.orgꢀconsumerꢀ</a:t>
            </a:r>
          </a:p>
          <a:p>
            <a:pPr marL="0" marR="0">
              <a:lnSpc>
                <a:spcPts val="2200"/>
              </a:lnSpc>
              <a:spcBef>
                <a:spcPts val="439"/>
              </a:spcBef>
              <a:spcAft>
                <a:spcPts val="0"/>
              </a:spcAft>
            </a:pPr>
            <a:r>
              <a:rPr dirty="0" sz="2200" b="1">
                <a:solidFill>
                  <a:srgbClr val="ffffff"/>
                </a:solidFill>
                <a:latin typeface="TQKQFQ+Calibri-Bold"/>
                <a:cs typeface="TQKQFQ+Calibri-Bold"/>
              </a:rPr>
              <a:t>website.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85787" y="2135504"/>
            <a:ext cx="10181869" cy="1493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2450" spc="12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Participatingꢀprovidersꢀmustꢀgiveꢀhouseholdsꢀnoticeꢀaboutꢀtheꢀlastꢀdateꢀorꢀ</a:t>
            </a:r>
          </a:p>
          <a:p>
            <a:pPr marL="34290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billingꢀcycleꢀthatꢀtheꢀfullꢀbenefitꢀwillꢀapplyꢀtoꢀtheirꢀbillꢀandꢀtheꢀdateꢀorꢀbillingꢀ</a:t>
            </a:r>
          </a:p>
          <a:p>
            <a:pPr marL="34290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cycleꢀthatꢀaꢀpartialꢀbenefitꢀwillꢀapplyꢀtoꢀtheirꢀbill,ꢀinꢀadditionꢀtoꢀinformationꢀ</a:t>
            </a:r>
          </a:p>
          <a:p>
            <a:pPr marL="34290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aboutꢀtheꢀcostꢀofꢀbroadbandꢀserviceꢀafterꢀtheꢀprogramꢀends.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5787" y="3964304"/>
            <a:ext cx="10507091" cy="22247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2450" spc="12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Householdsꢀwillꢀneedꢀtoꢀopt-inꢀorꢀrequestꢀtoꢀcontinueꢀbroadbandꢀservicesꢀwithꢀ</a:t>
            </a:r>
          </a:p>
          <a:p>
            <a:pPr marL="34290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theirꢀprovider.ꢀꢀIfꢀtheyꢀdon’tꢀopt-inꢀorꢀselectꢀaꢀnewꢀserviceꢀplanꢀwithꢀtheꢀ</a:t>
            </a:r>
          </a:p>
          <a:p>
            <a:pPr marL="34290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provider,ꢀtheirꢀbroadbandꢀserviceꢀwillꢀendꢀonceꢀtheꢀprogramꢀends.ꢀEvenꢀifꢀtheyꢀ</a:t>
            </a:r>
          </a:p>
          <a:p>
            <a:pPr marL="34290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hadꢀserviceꢀwithꢀtheꢀsameꢀproviderꢀbeforeꢀenrollingꢀinꢀtheꢀEmergencyꢀ</a:t>
            </a:r>
          </a:p>
          <a:p>
            <a:pPr marL="34290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BroadbandꢀBenefit,ꢀtheyꢀwillꢀneedꢀtoꢀopt-inꢀtoꢀcontinueꢀbroadbandꢀservicesꢀ</a:t>
            </a:r>
          </a:p>
          <a:p>
            <a:pPr marL="342900" marR="0">
              <a:lnSpc>
                <a:spcPts val="2400"/>
              </a:lnSpc>
              <a:spcBef>
                <a:spcPts val="429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TQKQFQ+Calibri-Bold"/>
                <a:cs typeface="TQKQFQ+Calibri-Bold"/>
              </a:rPr>
              <a:t>afterꢀtheꢀprogramꢀends.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07898" y="2122758"/>
            <a:ext cx="9554864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Theꢀprogramꢀisꢀopenꢀtoꢀallꢀbroadbandꢀproviders,ꢀnotꢀjustꢀthoseꢀcurrentlyꢀofferingꢀLifelineꢀ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services.ꢀ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07898" y="2991970"/>
            <a:ext cx="9667935" cy="12516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2050" spc="10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 u="sng">
                <a:solidFill>
                  <a:srgbClr val="ffffff"/>
                </a:solidFill>
                <a:latin typeface="TQKQFQ+Calibri-Bold"/>
                <a:cs typeface="TQKQFQ+Calibri-Bold"/>
              </a:rPr>
              <a:t>Fixed</a:t>
            </a: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ꢀbroadbandꢀservicesꢀareꢀprovidedꢀtoꢀyourꢀhome,ꢀorꢀaꢀsingleꢀlocation.ꢀTheseꢀinclude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cable,ꢀfiberꢀoptic,ꢀDSL,ꢀsatellite,ꢀandꢀfixedꢀwirelessꢀservices.</a:t>
            </a:r>
          </a:p>
          <a:p>
            <a:pPr marL="0" marR="0">
              <a:lnSpc>
                <a:spcPts val="2290"/>
              </a:lnSpc>
              <a:spcBef>
                <a:spcPts val="44"/>
              </a:spcBef>
              <a:spcAft>
                <a:spcPts val="0"/>
              </a:spcAft>
            </a:pPr>
            <a:r>
              <a:rPr dirty="0" sz="2050">
                <a:solidFill>
                  <a:srgbClr val="ffffff"/>
                </a:solidFill>
                <a:latin typeface="JSLJJH+ArialMT"/>
                <a:cs typeface="JSLJJH+ArialMT"/>
              </a:rPr>
              <a:t>•</a:t>
            </a:r>
            <a:r>
              <a:rPr dirty="0" sz="2050" spc="101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 u="sng">
                <a:solidFill>
                  <a:srgbClr val="ffffff"/>
                </a:solidFill>
                <a:latin typeface="TQKQFQ+Calibri-Bold"/>
                <a:cs typeface="TQKQFQ+Calibri-Bold"/>
              </a:rPr>
              <a:t>Mobile</a:t>
            </a: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ꢀbroadbandꢀservicesꢀareꢀdevice-basedꢀandꢀavailableꢀthroughoutꢀtheꢀserviceꢀ</a:t>
            </a:r>
          </a:p>
          <a:p>
            <a:pPr marL="28575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provider’sꢀcellularꢀcoverageꢀarea,ꢀsimilarꢀtoꢀcellꢀphoneꢀservices.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07898" y="4561158"/>
            <a:ext cx="9712374" cy="901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Checkꢀwithꢀtheꢀbroadbandꢀprovidersꢀinꢀyourꢀareaꢀtoꢀlearnꢀaboutꢀtheirꢀplansꢀforꢀprogramꢀ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participationꢀandꢀeligibleꢀserviceꢀofferings.ꢀꢀYouꢀcanꢀfindꢀaꢀlistꢀofꢀparticipatingꢀprovidersꢀbyꢀ</a:t>
            </a:r>
          </a:p>
          <a:p>
            <a:pPr marL="0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stateꢀandꢀterritoryꢀlinkedꢀonꢀwww.fcc.gov/broadbandbenefit.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07898" y="5780358"/>
            <a:ext cx="7624812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ffffff"/>
                </a:solidFill>
                <a:latin typeface="TQKQFQ+Calibri-Bold"/>
                <a:cs typeface="TQKQFQ+Calibri-Bold"/>
              </a:rPr>
              <a:t>Notꢀallꢀprovidersꢀplanꢀtoꢀofferꢀconnectedꢀdevicesꢀthroughꢀtheꢀprogram.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2022-01-17T13:35:00-06:00</dcterms:modified>
</cp:coreProperties>
</file>