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5" r:id="rId1"/>
    <p:sldMasterId id="2147483699" r:id="rId2"/>
  </p:sldMasterIdLst>
  <p:notesMasterIdLst>
    <p:notesMasterId r:id="rId9"/>
  </p:notesMasterIdLst>
  <p:sldIdLst>
    <p:sldId id="256" r:id="rId3"/>
    <p:sldId id="257" r:id="rId4"/>
    <p:sldId id="278" r:id="rId5"/>
    <p:sldId id="289" r:id="rId6"/>
    <p:sldId id="290" r:id="rId7"/>
    <p:sldId id="275" r:id="rId8"/>
  </p:sldIdLst>
  <p:sldSz cx="9144000" cy="6858000" type="screen4x3"/>
  <p:notesSz cx="6985000" cy="92837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74570" autoAdjust="0"/>
  </p:normalViewPr>
  <p:slideViewPr>
    <p:cSldViewPr snapToGrid="0">
      <p:cViewPr varScale="1">
        <p:scale>
          <a:sx n="65" d="100"/>
          <a:sy n="65" d="100"/>
        </p:scale>
        <p:origin x="1954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94025" cy="45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90975" y="0"/>
            <a:ext cx="2994025" cy="45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35062" y="677862"/>
            <a:ext cx="4714875" cy="3536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20750" y="4441825"/>
            <a:ext cx="5143500" cy="413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07450"/>
            <a:ext cx="2994025" cy="45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90975" y="8807450"/>
            <a:ext cx="2994025" cy="45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5063" y="677863"/>
            <a:ext cx="4714875" cy="3536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9" name="Google Shape;119;p1:notes"/>
          <p:cNvSpPr txBox="1">
            <a:spLocks noGrp="1"/>
          </p:cNvSpPr>
          <p:nvPr>
            <p:ph type="body" idx="1"/>
          </p:nvPr>
        </p:nvSpPr>
        <p:spPr>
          <a:xfrm>
            <a:off x="920750" y="4441825"/>
            <a:ext cx="5143500" cy="413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Hello!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Thank you for that introduction, Kevin. </a:t>
            </a:r>
            <a:r>
              <a:rPr lang="en-US" baseline="0" dirty="0" smtClean="0"/>
              <a:t>We </a:t>
            </a:r>
            <a:r>
              <a:rPr lang="en-US" baseline="0" dirty="0" smtClean="0"/>
              <a:t>wanted to include some information about our sister program, MD Assistive Technology Program </a:t>
            </a:r>
            <a:r>
              <a:rPr lang="en-US" baseline="0" dirty="0" smtClean="0"/>
              <a:t>because </a:t>
            </a:r>
            <a:r>
              <a:rPr lang="en-US" baseline="0" dirty="0" smtClean="0"/>
              <a:t>what they do nicely compliments what we do at MAT and Access Hears.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5063" y="677863"/>
            <a:ext cx="4714875" cy="3536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1" name="Google Shape;131;p2:notes"/>
          <p:cNvSpPr txBox="1">
            <a:spLocks noGrp="1"/>
          </p:cNvSpPr>
          <p:nvPr>
            <p:ph type="body" idx="1"/>
          </p:nvPr>
        </p:nvSpPr>
        <p:spPr>
          <a:xfrm>
            <a:off x="920750" y="4441825"/>
            <a:ext cx="5143500" cy="413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76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:notes"/>
          <p:cNvSpPr txBox="1">
            <a:spLocks noGrp="1"/>
          </p:cNvSpPr>
          <p:nvPr>
            <p:ph type="body" idx="1"/>
          </p:nvPr>
        </p:nvSpPr>
        <p:spPr>
          <a:xfrm>
            <a:off x="920750" y="4441825"/>
            <a:ext cx="5143500" cy="4138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MDTAP has</a:t>
            </a:r>
            <a:r>
              <a:rPr lang="en-US" baseline="0" dirty="0" smtClean="0"/>
              <a:t> its own loan program specifically for Assistive Technology.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 smtClean="0"/>
              <a:t>Interest rates are lower than the commercial banking market at 3-4% and range from as little as $500 to as much as $50,000. </a:t>
            </a:r>
            <a:endParaRPr lang="en-US" baseline="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 smtClean="0"/>
              <a:t>Although you have to apply and qualify, they are much easier to work with than a commercial banking institute. </a:t>
            </a: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4" name="Google Shape;30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5063" y="677863"/>
            <a:ext cx="4714875" cy="3536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93410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can you buy with an AT loan – accessibility and independence!</a:t>
            </a:r>
            <a:r>
              <a:rPr lang="en-US" baseline="0" dirty="0" smtClean="0"/>
              <a:t> Including hearing aids!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536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1:notes"/>
          <p:cNvSpPr txBox="1">
            <a:spLocks noGrp="1"/>
          </p:cNvSpPr>
          <p:nvPr>
            <p:ph type="body" idx="1"/>
          </p:nvPr>
        </p:nvSpPr>
        <p:spPr>
          <a:xfrm>
            <a:off x="920750" y="4441825"/>
            <a:ext cx="5143500" cy="41386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Here’s how you can reach the MDTAP AT specialist.</a:t>
            </a:r>
            <a:endParaRPr dirty="0"/>
          </a:p>
        </p:txBody>
      </p:sp>
      <p:sp>
        <p:nvSpPr>
          <p:cNvPr id="320" name="Google Shape;32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35063" y="677863"/>
            <a:ext cx="4714875" cy="35369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886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86460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25170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b="0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43143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74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52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95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336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219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06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50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033327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124498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097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23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b="0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63096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25263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65199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98749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3878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82283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01855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b="0">
              <a:solidFill>
                <a:srgbClr val="0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2900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 b="0">
              <a:solidFill>
                <a:srgbClr val="00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83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dtap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d/u/0/viewer?mid=1p9D0k-kPrsXIoZhvVHkYQBcTHHSqKgzG&amp;ll=39.26478076785495,-76.92530195816147&amp;z=7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dod.maryland.gov/mdtap/Pages/AT-Financial-Loan-Program.asp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MDTAP.General@maryland.gov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hyperlink" Target="http://www.mdtap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"/>
          <p:cNvSpPr txBox="1">
            <a:spLocks noGrp="1"/>
          </p:cNvSpPr>
          <p:nvPr>
            <p:ph type="ctrTitle"/>
          </p:nvPr>
        </p:nvSpPr>
        <p:spPr>
          <a:xfrm>
            <a:off x="825038" y="1364343"/>
            <a:ext cx="6828099" cy="2744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Times New Roman"/>
              <a:buNone/>
            </a:pPr>
            <a:r>
              <a:rPr lang="en-US" sz="5400" b="1" i="0" u="none" dirty="0">
                <a:solidFill>
                  <a:schemeClr val="dk2"/>
                </a:solidFill>
                <a:latin typeface="+mn-lt"/>
                <a:ea typeface="Times New Roman"/>
                <a:cs typeface="Times New Roman"/>
                <a:sym typeface="Times New Roman"/>
              </a:rPr>
              <a:t>Maryland Assistive Technology Program</a:t>
            </a:r>
            <a:endParaRPr sz="5400" dirty="0">
              <a:latin typeface="+mn-lt"/>
            </a:endParaRPr>
          </a:p>
        </p:txBody>
      </p:sp>
      <p:pic>
        <p:nvPicPr>
          <p:cNvPr id="128" name="State Logo" descr="Changing Maryland for the Better logo" title="State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52571" y="5135294"/>
            <a:ext cx="1064137" cy="91922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#2">
            <a:extLst>
              <a:ext uri="{FF2B5EF4-FFF2-40B4-BE49-F238E27FC236}">
                <a16:creationId xmlns:a16="http://schemas.microsoft.com/office/drawing/2014/main" id="{DF8AE685-F0D8-4DBA-9C97-2A5A7186E5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/>
              <a:t>Maryland Department of Disabilities</a:t>
            </a:r>
          </a:p>
        </p:txBody>
      </p:sp>
      <p:pic>
        <p:nvPicPr>
          <p:cNvPr id="4" name="State logo #2" descr="Maryland Department of Disabilities Assistive Technology Program logo" title="State logo">
            <a:extLst>
              <a:ext uri="{FF2B5EF4-FFF2-40B4-BE49-F238E27FC236}">
                <a16:creationId xmlns:a16="http://schemas.microsoft.com/office/drawing/2014/main" id="{47A4F210-A562-4E87-9067-1A51E96D14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4835" y="5135293"/>
            <a:ext cx="1058302" cy="919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"/>
          <p:cNvSpPr txBox="1">
            <a:spLocks noGrp="1"/>
          </p:cNvSpPr>
          <p:nvPr>
            <p:ph type="title"/>
          </p:nvPr>
        </p:nvSpPr>
        <p:spPr>
          <a:xfrm>
            <a:off x="914400" y="1093524"/>
            <a:ext cx="8001000" cy="608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i="0" u="none" dirty="0">
                <a:solidFill>
                  <a:schemeClr val="dk2"/>
                </a:solidFill>
                <a:ea typeface="Arial"/>
                <a:cs typeface="Arial"/>
                <a:sym typeface="Arial"/>
              </a:rPr>
              <a:t>ABOUT US</a:t>
            </a:r>
            <a:endParaRPr dirty="0"/>
          </a:p>
        </p:txBody>
      </p:sp>
      <p:sp>
        <p:nvSpPr>
          <p:cNvPr id="136" name="Text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 sz="2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Maryland TAP provides statewide access to assistive technology (AT) through equipment demonstrations, loans, reuse, financing</a:t>
            </a:r>
            <a:r>
              <a:rPr lang="en-US" sz="28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and training.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100"/>
              <a:buNone/>
            </a:pPr>
            <a:endParaRPr lang="en-US" sz="28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100"/>
              <a:buNone/>
            </a:pPr>
            <a:r>
              <a:rPr lang="en-US" sz="3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 tooltip="link to MDTAP website"/>
              </a:rPr>
              <a:t>www.mdtap.org</a:t>
            </a:r>
            <a:endParaRPr sz="3600" b="0" i="0" u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F7D7677-11C8-49E2-8A7E-DCD7D0362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WhAT</a:t>
            </a:r>
            <a:r>
              <a:rPr lang="en-US" dirty="0"/>
              <a:t> We Do in Maryland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B6DC4F37-EDC1-405C-96E6-518E99591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3"/>
            <a:ext cx="7543801" cy="4388811"/>
          </a:xfrm>
        </p:spPr>
        <p:txBody>
          <a:bodyPr>
            <a:normAutofit fontScale="85000" lnSpcReduction="10000"/>
          </a:bodyPr>
          <a:lstStyle/>
          <a:p>
            <a:endParaRPr lang="en-US" sz="2400" dirty="0"/>
          </a:p>
          <a:p>
            <a:r>
              <a:rPr lang="en-US" sz="2400" dirty="0"/>
              <a:t>- Maintain 4 (four) Regional Offices &amp; Libraries across the state (Central Baltimore, Southern Maryland, Western Maryland, and Eastern Shore) – services include trainings, demos, loans, outreach</a:t>
            </a:r>
          </a:p>
          <a:p>
            <a:r>
              <a:rPr lang="en-US" sz="2400" dirty="0"/>
              <a:t>- Host 4 (four) additional Community AT Libraries across the state</a:t>
            </a:r>
          </a:p>
          <a:p>
            <a:r>
              <a:rPr lang="en-US" sz="2400" dirty="0"/>
              <a:t>- AT demonstrations and customized consultations with on-staff AT Clinicians – In-person and Virtually!</a:t>
            </a:r>
          </a:p>
          <a:p>
            <a:r>
              <a:rPr lang="en-US" sz="2400" dirty="0"/>
              <a:t>- Issue short-term device loans, up to 4 weeks at a time </a:t>
            </a:r>
          </a:p>
          <a:p>
            <a:r>
              <a:rPr lang="en-US" sz="2400" dirty="0"/>
              <a:t>- Host in-depth AT sessions exploring a variety of AT topics - In-person and Virtually!</a:t>
            </a:r>
          </a:p>
          <a:p>
            <a:endParaRPr lang="en-US" sz="2400" dirty="0"/>
          </a:p>
          <a:p>
            <a:pPr algn="ctr"/>
            <a:r>
              <a:rPr lang="en-US" sz="2800" dirty="0">
                <a:hlinkClick r:id="rId3"/>
              </a:rPr>
              <a:t>Interactive Assistive Technology Access Map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5078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itle"/>
          <p:cNvSpPr txBox="1">
            <a:spLocks noGrp="1"/>
          </p:cNvSpPr>
          <p:nvPr>
            <p:ph type="title"/>
          </p:nvPr>
        </p:nvSpPr>
        <p:spPr>
          <a:xfrm>
            <a:off x="822960" y="719091"/>
            <a:ext cx="7543800" cy="1018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4400" i="0" u="none" dirty="0">
                <a:ea typeface="Arial"/>
                <a:cs typeface="Arial"/>
                <a:sym typeface="Arial"/>
              </a:rPr>
              <a:t>AT Financial Loan Program Snapshot</a:t>
            </a:r>
            <a:endParaRPr sz="4400" dirty="0"/>
          </a:p>
        </p:txBody>
      </p:sp>
      <p:sp>
        <p:nvSpPr>
          <p:cNvPr id="309" name="Text"/>
          <p:cNvSpPr txBox="1">
            <a:spLocks noGrp="1"/>
          </p:cNvSpPr>
          <p:nvPr>
            <p:ph idx="1"/>
          </p:nvPr>
        </p:nvSpPr>
        <p:spPr>
          <a:xfrm>
            <a:off x="671512" y="1846555"/>
            <a:ext cx="5123498" cy="4630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Provides low-interest loans to Maryland residents with disabilities or their families to buy assistive technology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Covers all types of AT including vehicles, computers, home modifications, and more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Interest rates between 3-4%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</a:pPr>
            <a:r>
              <a:rPr lang="en-US" dirty="0">
                <a:solidFill>
                  <a:schemeClr val="dk1"/>
                </a:solidFill>
                <a:latin typeface="Arial"/>
                <a:cs typeface="Arial"/>
                <a:sym typeface="Arial"/>
              </a:rPr>
              <a:t>Loan amounts between $500-$50,000</a:t>
            </a: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●"/>
            </a:pPr>
            <a:endParaRPr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47650">
              <a:spcBef>
                <a:spcPts val="400"/>
              </a:spcBef>
              <a:spcAft>
                <a:spcPts val="0"/>
              </a:spcAft>
              <a:buSzPts val="1500"/>
              <a:buNone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http://mdod.maryland.gov/mdtap/Pages/AT-Financial-Loan-Program.aspx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0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 #1" descr="A young boy in a wheelchair leans toward his mom who is kneeling down next to him. His father smiles in the background. " title="Picture of a family of three">
            <a:extLst>
              <a:ext uri="{FF2B5EF4-FFF2-40B4-BE49-F238E27FC236}">
                <a16:creationId xmlns:a16="http://schemas.microsoft.com/office/drawing/2014/main" id="{04275D90-7DD9-4504-9E59-D653395B2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181" y="2045774"/>
            <a:ext cx="2826476" cy="376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22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>
            <a:extLst>
              <a:ext uri="{FF2B5EF4-FFF2-40B4-BE49-F238E27FC236}">
                <a16:creationId xmlns:a16="http://schemas.microsoft.com/office/drawing/2014/main" id="{9F7D7677-11C8-49E2-8A7E-DCD7D0362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I Buy With A Financial Loan?</a:t>
            </a:r>
          </a:p>
        </p:txBody>
      </p:sp>
      <p:sp>
        <p:nvSpPr>
          <p:cNvPr id="3" name="Text">
            <a:extLst>
              <a:ext uri="{FF2B5EF4-FFF2-40B4-BE49-F238E27FC236}">
                <a16:creationId xmlns:a16="http://schemas.microsoft.com/office/drawing/2014/main" id="{B6DC4F37-EDC1-405C-96E6-518E99591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3"/>
            <a:ext cx="7543801" cy="4388811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900" dirty="0"/>
              <a:t>Home modifications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900" dirty="0"/>
              <a:t>Adapted &amp; non-adapted vehicles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900" dirty="0"/>
              <a:t>Scooters and wheelchairs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900" dirty="0"/>
              <a:t>Braille equipment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900" dirty="0"/>
              <a:t>Vision aids (CCTV’s, magnifiers, etc.)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900" dirty="0">
                <a:solidFill>
                  <a:srgbClr val="00B050"/>
                </a:solidFill>
              </a:rPr>
              <a:t>Hearing aids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900" dirty="0"/>
              <a:t>Communication devices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900" dirty="0"/>
              <a:t>Smart home devices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900" dirty="0"/>
              <a:t>Computers and </a:t>
            </a:r>
            <a:r>
              <a:rPr lang="en-US" sz="2900" dirty="0" err="1"/>
              <a:t>iDevices</a:t>
            </a:r>
            <a:endParaRPr lang="en-US" sz="29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900" dirty="0"/>
              <a:t>Recreational AT (adapted bikes, adapted gaming systems, etc.)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900" dirty="0"/>
              <a:t>Many other devices</a:t>
            </a:r>
          </a:p>
          <a:p>
            <a:r>
              <a:rPr lang="en-US" dirty="0"/>
              <a:t>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5826" y="1845733"/>
            <a:ext cx="2609743" cy="14912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5540" y="3445387"/>
            <a:ext cx="1550789" cy="20695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5826" y="3450639"/>
            <a:ext cx="2005758" cy="1335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68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Title"/>
          <p:cNvSpPr txBox="1">
            <a:spLocks noGrp="1"/>
          </p:cNvSpPr>
          <p:nvPr>
            <p:ph type="title"/>
          </p:nvPr>
        </p:nvSpPr>
        <p:spPr>
          <a:xfrm>
            <a:off x="822959" y="881247"/>
            <a:ext cx="8001000" cy="608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en-US" sz="4400" i="0" u="none" dirty="0">
                <a:ea typeface="Arial"/>
                <a:cs typeface="Arial"/>
                <a:sym typeface="Arial"/>
              </a:rPr>
              <a:t>CONTACT US</a:t>
            </a:r>
            <a:endParaRPr sz="4400" dirty="0"/>
          </a:p>
        </p:txBody>
      </p:sp>
      <p:sp>
        <p:nvSpPr>
          <p:cNvPr id="325" name="Text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-US" sz="2800" i="0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Central Office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</a:pPr>
            <a:endParaRPr sz="16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9808" lvl="1" indent="-457200"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rPr lang="en-US" sz="2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Maryland Technology Assistance Program</a:t>
            </a:r>
            <a:endParaRPr dirty="0"/>
          </a:p>
          <a:p>
            <a:pPr marL="749808" lvl="1" indent="-457200"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rPr lang="en-US" sz="2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2301 Argonne Drive, T-42</a:t>
            </a:r>
            <a:endParaRPr dirty="0"/>
          </a:p>
          <a:p>
            <a:pPr marL="749808" lvl="1" indent="-457200"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rPr lang="en-US" sz="2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Baltimore, MD  21218</a:t>
            </a:r>
            <a:endParaRPr dirty="0"/>
          </a:p>
          <a:p>
            <a:pPr marL="749808" lvl="1" indent="-457200"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rPr lang="en-US" sz="2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(800) 832-4827 (voice)</a:t>
            </a:r>
            <a:endParaRPr dirty="0"/>
          </a:p>
          <a:p>
            <a:pPr marL="749808" lvl="1" indent="-457200"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rPr lang="en-US" sz="2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(866) 881-7488 (TTY)</a:t>
            </a:r>
            <a:endParaRPr dirty="0"/>
          </a:p>
          <a:p>
            <a:pPr marL="749808" lvl="1" indent="-457200"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rPr lang="en-US" sz="2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(410) 554-9237 (fax)</a:t>
            </a:r>
            <a:endParaRPr dirty="0"/>
          </a:p>
          <a:p>
            <a:pPr marL="749808" lvl="1" indent="-457200"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rPr lang="en-US" sz="2000" u="sng" dirty="0">
                <a:hlinkClick r:id="rId3"/>
              </a:rPr>
              <a:t>MDTAP.General@maryland.gov</a:t>
            </a:r>
            <a:r>
              <a:rPr lang="en-US" sz="2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(e-mail)</a:t>
            </a:r>
            <a:endParaRPr dirty="0"/>
          </a:p>
          <a:p>
            <a:pPr marL="749808" lvl="1" indent="-457200"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rPr lang="en-US" sz="2200" b="0" i="0" u="sng" dirty="0">
                <a:solidFill>
                  <a:schemeClr val="hlink"/>
                </a:solidFill>
                <a:hlinkClick r:id="rId4" tooltip="Link to MDTAP website"/>
              </a:rPr>
              <a:t>www.mdtap.org</a:t>
            </a:r>
            <a:r>
              <a:rPr lang="en-US" sz="2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 tooltip="Link to MDTAP website"/>
              </a:rPr>
              <a:t> </a:t>
            </a:r>
            <a:r>
              <a:rPr lang="en-US" sz="22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(web)</a:t>
            </a:r>
            <a:r>
              <a:rPr lang="en-US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en-US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6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dirty="0"/>
          </a:p>
          <a:p>
            <a:pPr marL="342900" lvl="0" indent="-257175" algn="l" rtl="0">
              <a:spcBef>
                <a:spcPts val="360"/>
              </a:spcBef>
              <a:spcAft>
                <a:spcPts val="0"/>
              </a:spcAft>
              <a:buSzPts val="1350"/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7" name="Image #1" descr="Changing Maryland for the Better logo" title="State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90552" y="4829282"/>
            <a:ext cx="1139825" cy="10398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1_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1724</TotalTime>
  <Words>423</Words>
  <Application>Microsoft Office PowerPoint</Application>
  <PresentationFormat>On-screen Show (4:3)</PresentationFormat>
  <Paragraphs>57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Noto Sans Symbols</vt:lpstr>
      <vt:lpstr>Times New Roman</vt:lpstr>
      <vt:lpstr>Wingdings</vt:lpstr>
      <vt:lpstr>Retrospect</vt:lpstr>
      <vt:lpstr>1_Retrospect</vt:lpstr>
      <vt:lpstr>Maryland Assistive Technology Program</vt:lpstr>
      <vt:lpstr>ABOUT US</vt:lpstr>
      <vt:lpstr>WhAT We Do in Maryland</vt:lpstr>
      <vt:lpstr>AT Financial Loan Program Snapshot</vt:lpstr>
      <vt:lpstr>What Can I Buy With A Financial Loan?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MDTAP</dc:title>
  <dc:creator>Lori Markland</dc:creator>
  <cp:lastModifiedBy>defprof</cp:lastModifiedBy>
  <cp:revision>101</cp:revision>
  <dcterms:modified xsi:type="dcterms:W3CDTF">2021-03-29T19:19:16Z</dcterms:modified>
</cp:coreProperties>
</file>